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1"/>
  </p:notesMasterIdLst>
  <p:sldIdLst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045" autoAdjust="0"/>
  </p:normalViewPr>
  <p:slideViewPr>
    <p:cSldViewPr snapToGrid="0">
      <p:cViewPr varScale="1">
        <p:scale>
          <a:sx n="88" d="100"/>
          <a:sy n="88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51F8-4A10-4EFF-957E-B419CC414D89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046EF-F73D-45D4-B05F-3C6655E04E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6" b="100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896" b="100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184150" y="158750"/>
            <a:ext cx="11823700" cy="6540500"/>
          </a:xfrm>
          <a:prstGeom prst="roundRect">
            <a:avLst>
              <a:gd name="adj" fmla="val 11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65760" y="311150"/>
            <a:ext cx="3556000" cy="1666240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006168" y="1461453"/>
            <a:ext cx="3822700" cy="1791208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07282" y="3323654"/>
            <a:ext cx="4089400" cy="191617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196681" y="3596894"/>
            <a:ext cx="4356100" cy="2041144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47065" y="4672965"/>
            <a:ext cx="4622800" cy="2166112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76017" y="2354580"/>
            <a:ext cx="4889500" cy="2291080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4488518" y="-19240"/>
            <a:ext cx="5156200" cy="2416048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65351" y="1112520"/>
            <a:ext cx="5422900" cy="254101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6564035" y="4033266"/>
            <a:ext cx="5689600" cy="2665984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6" b="100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sharpenSoften amount="-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896" b="1003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184150" y="158750"/>
            <a:ext cx="11823700" cy="6540500"/>
          </a:xfrm>
          <a:prstGeom prst="roundRect">
            <a:avLst>
              <a:gd name="adj" fmla="val 11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365760" y="311150"/>
            <a:ext cx="3556000" cy="1666240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006168" y="1461453"/>
            <a:ext cx="3822700" cy="1791208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07282" y="3323654"/>
            <a:ext cx="4089400" cy="191617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196681" y="3596894"/>
            <a:ext cx="4356100" cy="2041144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647065" y="4672965"/>
            <a:ext cx="4622800" cy="2166112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7176017" y="2354580"/>
            <a:ext cx="4889500" cy="2291080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4488518" y="-19240"/>
            <a:ext cx="5156200" cy="2416048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65351" y="1112520"/>
            <a:ext cx="5422900" cy="254101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6564035" y="4033266"/>
            <a:ext cx="5689600" cy="2665984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81">
            <a:off x="288286" y="145320"/>
            <a:ext cx="1044714" cy="1044713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523365" y="1240155"/>
            <a:ext cx="2631440" cy="202882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全球疫情的爆发，尤其是其波及面广、持续时间长、不确定性等特点，以及因疫情对部分家庭带来的次生影响，由此引发家长的不良情绪，都可能给孩子带来不安全感。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4" y="1240038"/>
            <a:ext cx="698774" cy="540176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02817" y="1295094"/>
            <a:ext cx="89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01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魂64号-萌趣软糖体" panose="00000500000000000000" pitchFamily="2" charset="-122"/>
              <a:ea typeface="字魂64号-萌趣软糖体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1523365" y="3373755"/>
            <a:ext cx="2787015" cy="138239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疫情可能会影响孩子学习、生活作息等。宅家与体育锻炼的冲突，孩子积压的那些不愉快情绪难以通过运动加以宣泄、中和。</a:t>
            </a: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4" y="3373638"/>
            <a:ext cx="698774" cy="540176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696467" y="3403294"/>
            <a:ext cx="89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04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魂64号-萌趣软糖体" panose="00000500000000000000" pitchFamily="2" charset="-122"/>
              <a:ea typeface="字魂64号-萌趣软糖体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291455" y="1174115"/>
            <a:ext cx="2786380" cy="170561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人际交往在孩子的生活中占有着重要地位，但疫情影响了孩子的外出，减少了与伙伴的交往时空，孩子可能缺少了来自同伴的温暖、接纳和安全的感觉。</a:t>
            </a: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76" y="1240038"/>
            <a:ext cx="698774" cy="540176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64409" y="1269694"/>
            <a:ext cx="89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02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魂64号-萌趣软糖体" panose="00000500000000000000" pitchFamily="2" charset="-122"/>
              <a:ea typeface="字魂64号-萌趣软糖体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291455" y="3307715"/>
            <a:ext cx="2786380" cy="138239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在线学习不仅可能对小学生视力带来影响，更由于孩子的认知能力与自律能力正在发展之中，因而可能达不到理想的学习效果。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76" y="3373638"/>
            <a:ext cx="698774" cy="540176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4464409" y="3403294"/>
            <a:ext cx="89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05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魂64号-萌趣软糖体" panose="00000500000000000000" pitchFamily="2" charset="-122"/>
              <a:ea typeface="字魂64号-萌趣软糖体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59545" y="1240155"/>
            <a:ext cx="2735580" cy="138239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疫情期间在线学习的方式，使得一些缺乏自律的孩子对网络更加依赖，产生不良影响，也导致亲子冲突。</a:t>
            </a: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18" y="1240038"/>
            <a:ext cx="698774" cy="540176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8232351" y="1269694"/>
            <a:ext cx="89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03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魂64号-萌趣软糖体" panose="00000500000000000000" pitchFamily="2" charset="-122"/>
              <a:ea typeface="字魂64号-萌趣软糖体" panose="00000500000000000000" pitchFamily="2" charset="-122"/>
              <a:sym typeface="思源黑体" panose="020B0500000000000000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059545" y="3268980"/>
            <a:ext cx="2735580" cy="2028825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从线上到线下学习的复位，小学生适应不一，有的可能对约束力更强、节奏更快的线下学习一时间承受不了，而原本线上学习自律性不强的孩子转为线下时，也会因与同学的差距而产生压力。</a:t>
            </a: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18" y="3373638"/>
            <a:ext cx="698774" cy="540176"/>
          </a:xfrm>
          <a:prstGeom prst="rect">
            <a:avLst/>
          </a:prstGeom>
        </p:spPr>
      </p:pic>
      <p:sp>
        <p:nvSpPr>
          <p:cNvPr id="55" name="文本框 54"/>
          <p:cNvSpPr txBox="1"/>
          <p:nvPr/>
        </p:nvSpPr>
        <p:spPr>
          <a:xfrm>
            <a:off x="8232351" y="3403294"/>
            <a:ext cx="89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06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魂64号-萌趣软糖体" panose="00000500000000000000" pitchFamily="2" charset="-122"/>
              <a:ea typeface="字魂64号-萌趣软糖体" panose="00000500000000000000" pitchFamily="2" charset="-122"/>
              <a:sym typeface="思源黑体" panose="020B0500000000000000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4310561" y="1173978"/>
            <a:ext cx="0" cy="176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4310561" y="3307578"/>
            <a:ext cx="0" cy="176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8077653" y="1173978"/>
            <a:ext cx="0" cy="176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/>
          <p:nvPr/>
        </p:nvCxnSpPr>
        <p:spPr>
          <a:xfrm>
            <a:off x="8077653" y="3307578"/>
            <a:ext cx="0" cy="1763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-文本框 25"/>
          <p:cNvSpPr txBox="1"/>
          <p:nvPr>
            <p:custDataLst>
              <p:tags r:id="rId1"/>
            </p:custDataLst>
          </p:nvPr>
        </p:nvSpPr>
        <p:spPr>
          <a:xfrm>
            <a:off x="755650" y="529590"/>
            <a:ext cx="57886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近阶段孩子可能出现的问题和表现</a:t>
            </a:r>
          </a:p>
        </p:txBody>
      </p:sp>
      <p:sp>
        <p:nvSpPr>
          <p:cNvPr id="3" name="矩形 2"/>
          <p:cNvSpPr/>
          <p:nvPr/>
        </p:nvSpPr>
        <p:spPr>
          <a:xfrm>
            <a:off x="1478280" y="5013325"/>
            <a:ext cx="3604260" cy="170561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每位家长和孩子同样对学习有一定的期待，如果这种期待不合理，或者缺乏必要的弹性与空间的话，往往会导致焦虑情绪的产生；家长和孩子的焦虑情绪相互影响，在达不成预期时可能也会带来挫败感。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4" y="5053848"/>
            <a:ext cx="698774" cy="54017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2671" y="5097474"/>
            <a:ext cx="89079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07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字魂64号-萌趣软糖体" panose="00000500000000000000" pitchFamily="2" charset="-122"/>
              <a:ea typeface="字魂64号-萌趣软糖体" panose="00000500000000000000" pitchFamily="2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81">
            <a:off x="288286" y="145320"/>
            <a:ext cx="1044714" cy="1044713"/>
          </a:xfrm>
          <a:prstGeom prst="rect">
            <a:avLst/>
          </a:prstGeom>
        </p:spPr>
      </p:pic>
      <p:sp>
        <p:nvSpPr>
          <p:cNvPr id="3" name="PA-文本框 25"/>
          <p:cNvSpPr txBox="1"/>
          <p:nvPr>
            <p:custDataLst>
              <p:tags r:id="rId1"/>
            </p:custDataLst>
          </p:nvPr>
        </p:nvSpPr>
        <p:spPr>
          <a:xfrm>
            <a:off x="755361" y="529551"/>
            <a:ext cx="385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给家长的建议</a:t>
            </a:r>
          </a:p>
        </p:txBody>
      </p:sp>
      <p:sp>
        <p:nvSpPr>
          <p:cNvPr id="35" name="Rectangle 10"/>
          <p:cNvSpPr/>
          <p:nvPr/>
        </p:nvSpPr>
        <p:spPr>
          <a:xfrm rot="5400000">
            <a:off x="7213145" y="1904546"/>
            <a:ext cx="6540500" cy="3048909"/>
          </a:xfrm>
          <a:prstGeom prst="roundRect">
            <a:avLst>
              <a:gd name="adj" fmla="val 246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4" y="1040494"/>
            <a:ext cx="4934552" cy="477701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755361" y="163407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(一)家长“五要”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22550" y="2591938"/>
            <a:ext cx="5391439" cy="3432706"/>
            <a:chOff x="704561" y="3618098"/>
            <a:chExt cx="5391439" cy="3432706"/>
          </a:xfrm>
        </p:grpSpPr>
        <p:sp>
          <p:nvSpPr>
            <p:cNvPr id="48" name="Diploma Degree"/>
            <p:cNvSpPr txBox="1"/>
            <p:nvPr/>
          </p:nvSpPr>
          <p:spPr>
            <a:xfrm>
              <a:off x="1490691" y="3709117"/>
              <a:ext cx="2863215" cy="3581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lvl1pPr algn="l">
                <a:defRPr sz="2700" b="0">
                  <a:latin typeface="Roboto Slab Bold"/>
                  <a:ea typeface="Roboto Slab Bold"/>
                  <a:cs typeface="Roboto Slab Bold"/>
                  <a:sym typeface="Roboto Slab Bold"/>
                </a:defRPr>
              </a:lvl1pPr>
            </a:lstStyle>
            <a:p>
              <a:pPr algn="ctr"/>
              <a:r>
                <a:rPr lang="zh-CN" altLang="en-US" sz="200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effectLst>
                    <a:outerShdw blurRad="63500" sx="102000" sy="102000" algn="ctr" rotWithShape="0">
                      <a:schemeClr val="bg1">
                        <a:alpha val="20000"/>
                      </a:schemeClr>
                    </a:outerShdw>
                  </a:effectLst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要协助缓解孩子的压力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531736" y="4052334"/>
              <a:ext cx="4564264" cy="2998470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（1）要学会调适自己的焦虑情绪，要知道，家长和孩子不良情绪的交互作用会使问题愈演愈烈，会离孩子健康成长的目标越来越远。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（2）要建立合理的期望值，每个孩子都是独特的，不要去做不当的比较，孩子的努力和进步也不可能一蹴而就，欲速则不达。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（3）要多与老师沟通，全方位了解孩子，更加有针对性地进行家校合作共同引导，学校和家长的目标是一致的，就是培育孩子健康成长。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8" y="3618098"/>
              <a:ext cx="698774" cy="540176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704561" y="3635054"/>
              <a:ext cx="890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01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820447" y="2335201"/>
            <a:ext cx="5330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81">
            <a:off x="288286" y="145320"/>
            <a:ext cx="1044714" cy="1044713"/>
          </a:xfrm>
          <a:prstGeom prst="rect">
            <a:avLst/>
          </a:prstGeom>
        </p:spPr>
      </p:pic>
      <p:sp>
        <p:nvSpPr>
          <p:cNvPr id="3" name="PA-文本框 25"/>
          <p:cNvSpPr txBox="1"/>
          <p:nvPr>
            <p:custDataLst>
              <p:tags r:id="rId1"/>
            </p:custDataLst>
          </p:nvPr>
        </p:nvSpPr>
        <p:spPr>
          <a:xfrm>
            <a:off x="755361" y="529551"/>
            <a:ext cx="385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给家长的建议</a:t>
            </a:r>
          </a:p>
        </p:txBody>
      </p:sp>
      <p:sp>
        <p:nvSpPr>
          <p:cNvPr id="35" name="Rectangle 10"/>
          <p:cNvSpPr/>
          <p:nvPr/>
        </p:nvSpPr>
        <p:spPr>
          <a:xfrm rot="5400000">
            <a:off x="7213145" y="1904546"/>
            <a:ext cx="6540500" cy="3048909"/>
          </a:xfrm>
          <a:prstGeom prst="roundRect">
            <a:avLst>
              <a:gd name="adj" fmla="val 246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4" y="1040494"/>
            <a:ext cx="4934552" cy="477701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755361" y="163407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(一)家长“五要”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22550" y="2591938"/>
            <a:ext cx="5391439" cy="2463061"/>
            <a:chOff x="704561" y="3618098"/>
            <a:chExt cx="5391439" cy="2463061"/>
          </a:xfrm>
        </p:grpSpPr>
        <p:sp>
          <p:nvSpPr>
            <p:cNvPr id="48" name="Diploma Degree"/>
            <p:cNvSpPr txBox="1"/>
            <p:nvPr/>
          </p:nvSpPr>
          <p:spPr>
            <a:xfrm>
              <a:off x="1490691" y="3709117"/>
              <a:ext cx="2863215" cy="3581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lvl1pPr algn="l">
                <a:defRPr sz="2700" b="0">
                  <a:latin typeface="Roboto Slab Bold"/>
                  <a:ea typeface="Roboto Slab Bold"/>
                  <a:cs typeface="Roboto Slab Bold"/>
                  <a:sym typeface="Roboto Slab Bold"/>
                </a:defRPr>
              </a:lvl1pPr>
            </a:lstStyle>
            <a:p>
              <a:pPr algn="ctr"/>
              <a:r>
                <a:rPr lang="zh-CN" altLang="en-US" sz="200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effectLst>
                    <a:outerShdw blurRad="63500" sx="102000" sy="102000" algn="ctr" rotWithShape="0">
                      <a:schemeClr val="bg1">
                        <a:alpha val="20000"/>
                      </a:schemeClr>
                    </a:outerShdw>
                  </a:effectLst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要理性看待孩子的学业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531736" y="4052334"/>
              <a:ext cx="4564264" cy="2028825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（1）有进步就给予恰如其分的鼓励欣赏，但也不要过分“捧杀”，要总结经验，不骄不躁。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（2）低分不“骂”，分析原因，找到差距，以利再战，绝不在训斥和情绪失控中折杀孩子的自信心。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（3）要多鼓励，多与孩子共同进行具体化讨论，指导孩子良好的学习习惯，逐步引导孩子走向自主学习。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8" y="3618098"/>
              <a:ext cx="698774" cy="540176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704561" y="3635054"/>
              <a:ext cx="8907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02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820447" y="2335201"/>
            <a:ext cx="5330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81">
            <a:off x="288286" y="145320"/>
            <a:ext cx="1044714" cy="1044713"/>
          </a:xfrm>
          <a:prstGeom prst="rect">
            <a:avLst/>
          </a:prstGeom>
        </p:spPr>
      </p:pic>
      <p:sp>
        <p:nvSpPr>
          <p:cNvPr id="3" name="PA-文本框 25"/>
          <p:cNvSpPr txBox="1"/>
          <p:nvPr>
            <p:custDataLst>
              <p:tags r:id="rId1"/>
            </p:custDataLst>
          </p:nvPr>
        </p:nvSpPr>
        <p:spPr>
          <a:xfrm>
            <a:off x="755361" y="529551"/>
            <a:ext cx="385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给家长的建议</a:t>
            </a:r>
          </a:p>
        </p:txBody>
      </p:sp>
      <p:sp>
        <p:nvSpPr>
          <p:cNvPr id="35" name="Rectangle 10"/>
          <p:cNvSpPr/>
          <p:nvPr/>
        </p:nvSpPr>
        <p:spPr>
          <a:xfrm rot="5400000">
            <a:off x="7213145" y="1904546"/>
            <a:ext cx="6540500" cy="3048909"/>
          </a:xfrm>
          <a:prstGeom prst="roundRect">
            <a:avLst>
              <a:gd name="adj" fmla="val 246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4" y="1040494"/>
            <a:ext cx="4934552" cy="477701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755361" y="163407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(一)家长“五要”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22550" y="2591938"/>
            <a:ext cx="5391439" cy="3109491"/>
            <a:chOff x="704561" y="3618098"/>
            <a:chExt cx="5391439" cy="3109491"/>
          </a:xfrm>
        </p:grpSpPr>
        <p:sp>
          <p:nvSpPr>
            <p:cNvPr id="48" name="Diploma Degree"/>
            <p:cNvSpPr txBox="1"/>
            <p:nvPr/>
          </p:nvSpPr>
          <p:spPr>
            <a:xfrm>
              <a:off x="1490691" y="3709117"/>
              <a:ext cx="2863215" cy="3581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lvl1pPr algn="l">
                <a:defRPr sz="2700" b="0">
                  <a:latin typeface="Roboto Slab Bold"/>
                  <a:ea typeface="Roboto Slab Bold"/>
                  <a:cs typeface="Roboto Slab Bold"/>
                  <a:sym typeface="Roboto Slab Bold"/>
                </a:defRPr>
              </a:lvl1pPr>
            </a:lstStyle>
            <a:p>
              <a:pPr algn="ctr"/>
              <a:r>
                <a:rPr lang="zh-CN" altLang="en-US" sz="200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effectLst>
                    <a:outerShdw blurRad="63500" sx="102000" sy="102000" algn="ctr" rotWithShape="0">
                      <a:schemeClr val="bg1">
                        <a:alpha val="20000"/>
                      </a:schemeClr>
                    </a:outerShdw>
                  </a:effectLst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要增强亲子有效沟通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531736" y="4052334"/>
              <a:ext cx="4564264" cy="2675255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（1）要营造温馨民主的家庭氛围，尤其在与孩子沟通时，不仅要注意自己的言语表达、情绪行为、肢体语言对孩子的影响，更要给孩子更多的情感交流与支持。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（2）要积极倾听，多站在孩子角度换位思考，记住，对孩子永远是“我好奇、我不懂”，这样才愿意去努力理解孩子。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（3）要关注孩子的喜好，关注孩子的内在需要，增加亲子互动时间。对于内向的孩子，家长尤其要耐心再耐心。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8" y="3618098"/>
              <a:ext cx="698774" cy="540176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704561" y="3635054"/>
              <a:ext cx="8907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03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820447" y="2335201"/>
            <a:ext cx="5330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81">
            <a:off x="288286" y="145320"/>
            <a:ext cx="1044714" cy="1044713"/>
          </a:xfrm>
          <a:prstGeom prst="rect">
            <a:avLst/>
          </a:prstGeom>
        </p:spPr>
      </p:pic>
      <p:sp>
        <p:nvSpPr>
          <p:cNvPr id="3" name="PA-文本框 25"/>
          <p:cNvSpPr txBox="1"/>
          <p:nvPr>
            <p:custDataLst>
              <p:tags r:id="rId1"/>
            </p:custDataLst>
          </p:nvPr>
        </p:nvSpPr>
        <p:spPr>
          <a:xfrm>
            <a:off x="755361" y="529551"/>
            <a:ext cx="385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给家长的建议</a:t>
            </a:r>
          </a:p>
        </p:txBody>
      </p:sp>
      <p:sp>
        <p:nvSpPr>
          <p:cNvPr id="35" name="Rectangle 10"/>
          <p:cNvSpPr/>
          <p:nvPr/>
        </p:nvSpPr>
        <p:spPr>
          <a:xfrm rot="5400000">
            <a:off x="7213145" y="1904546"/>
            <a:ext cx="6540500" cy="3048909"/>
          </a:xfrm>
          <a:prstGeom prst="roundRect">
            <a:avLst>
              <a:gd name="adj" fmla="val 246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4" y="1040494"/>
            <a:ext cx="4934552" cy="477701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755361" y="163407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(一)家长“五要”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22550" y="2591938"/>
            <a:ext cx="5391439" cy="2139846"/>
            <a:chOff x="704561" y="3618098"/>
            <a:chExt cx="5391439" cy="2139846"/>
          </a:xfrm>
        </p:grpSpPr>
        <p:sp>
          <p:nvSpPr>
            <p:cNvPr id="48" name="Diploma Degree"/>
            <p:cNvSpPr txBox="1"/>
            <p:nvPr/>
          </p:nvSpPr>
          <p:spPr>
            <a:xfrm>
              <a:off x="1595466" y="3709117"/>
              <a:ext cx="2863215" cy="3581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lvl1pPr algn="l">
                <a:defRPr sz="2700" b="0">
                  <a:latin typeface="Roboto Slab Bold"/>
                  <a:ea typeface="Roboto Slab Bold"/>
                  <a:cs typeface="Roboto Slab Bold"/>
                  <a:sym typeface="Roboto Slab Bold"/>
                </a:defRPr>
              </a:lvl1pPr>
            </a:lstStyle>
            <a:p>
              <a:pPr algn="ctr"/>
              <a:r>
                <a:rPr lang="zh-CN" altLang="en-US" sz="200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effectLst>
                    <a:outerShdw blurRad="63500" sx="102000" sy="102000" algn="ctr" rotWithShape="0">
                      <a:schemeClr val="bg1">
                        <a:alpha val="20000"/>
                      </a:schemeClr>
                    </a:outerShdw>
                  </a:effectLst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要引导孩子合理使用手机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531736" y="4052334"/>
              <a:ext cx="4564264" cy="1705610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（1）首先要以身作则，为孩子树立良好榜样。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（2）要丰富孩子暑期生活，在亲子运动、家务劳动等过程中，陪伴孩子获得情感满足。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（3）要调动孩子的内在积极性，与孩子一同协商管理手机的使用，逐步从他律走向自律。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8" y="3618098"/>
              <a:ext cx="698774" cy="540176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704561" y="3635054"/>
              <a:ext cx="8907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04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820447" y="2335201"/>
            <a:ext cx="5330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81">
            <a:off x="288286" y="145320"/>
            <a:ext cx="1044714" cy="1044713"/>
          </a:xfrm>
          <a:prstGeom prst="rect">
            <a:avLst/>
          </a:prstGeom>
        </p:spPr>
      </p:pic>
      <p:sp>
        <p:nvSpPr>
          <p:cNvPr id="3" name="PA-文本框 25"/>
          <p:cNvSpPr txBox="1"/>
          <p:nvPr>
            <p:custDataLst>
              <p:tags r:id="rId1"/>
            </p:custDataLst>
          </p:nvPr>
        </p:nvSpPr>
        <p:spPr>
          <a:xfrm>
            <a:off x="755361" y="529551"/>
            <a:ext cx="385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给家长的建议</a:t>
            </a:r>
          </a:p>
        </p:txBody>
      </p:sp>
      <p:sp>
        <p:nvSpPr>
          <p:cNvPr id="35" name="Rectangle 10"/>
          <p:cNvSpPr/>
          <p:nvPr/>
        </p:nvSpPr>
        <p:spPr>
          <a:xfrm rot="5400000">
            <a:off x="7213145" y="1904546"/>
            <a:ext cx="6540500" cy="3048909"/>
          </a:xfrm>
          <a:prstGeom prst="roundRect">
            <a:avLst>
              <a:gd name="adj" fmla="val 246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4" y="1040494"/>
            <a:ext cx="4934552" cy="477701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755361" y="163407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(一)家长“五要”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22550" y="2591938"/>
            <a:ext cx="5391439" cy="3432706"/>
            <a:chOff x="704561" y="3618098"/>
            <a:chExt cx="5391439" cy="3432706"/>
          </a:xfrm>
        </p:grpSpPr>
        <p:sp>
          <p:nvSpPr>
            <p:cNvPr id="48" name="Diploma Degree"/>
            <p:cNvSpPr txBox="1"/>
            <p:nvPr/>
          </p:nvSpPr>
          <p:spPr>
            <a:xfrm>
              <a:off x="1595466" y="3709118"/>
              <a:ext cx="3305810" cy="3581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lvl1pPr algn="l">
                <a:defRPr sz="2700" b="0">
                  <a:latin typeface="Roboto Slab Bold"/>
                  <a:ea typeface="Roboto Slab Bold"/>
                  <a:cs typeface="Roboto Slab Bold"/>
                  <a:sym typeface="Roboto Slab Bold"/>
                </a:defRPr>
              </a:lvl1pPr>
            </a:lstStyle>
            <a:p>
              <a:pPr algn="ctr"/>
              <a:r>
                <a:rPr lang="zh-CN" altLang="en-US" sz="200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effectLst>
                    <a:outerShdw blurRad="63500" sx="102000" sy="102000" algn="ctr" rotWithShape="0">
                      <a:schemeClr val="bg1">
                        <a:alpha val="20000"/>
                      </a:schemeClr>
                    </a:outerShdw>
                  </a:effectLst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要加强自我学习与自我照顾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531736" y="4052334"/>
              <a:ext cx="4564264" cy="2998470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（1）要学习了解孩子的认知特点和身心发展特点，父母的老经验在飞速发展的现时代会有很多的不适用，也会遇到很多的新问题。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（2）要不断反思自己的教养方式和教育行为，保持科学调整的弹性，寻找更加适合自己独特的“这个孩子”的教养方式。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（3）要做好自我的照顾，要应对好来自工作生活等压力，努力保持稳定的情绪和阳光心态，这是对孩子最有影响的教育。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8" y="3618098"/>
              <a:ext cx="698774" cy="540176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704561" y="3635054"/>
              <a:ext cx="8907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05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820447" y="2335201"/>
            <a:ext cx="5330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81">
            <a:off x="288286" y="145320"/>
            <a:ext cx="1044714" cy="1044713"/>
          </a:xfrm>
          <a:prstGeom prst="rect">
            <a:avLst/>
          </a:prstGeom>
        </p:spPr>
      </p:pic>
      <p:sp>
        <p:nvSpPr>
          <p:cNvPr id="3" name="PA-文本框 25"/>
          <p:cNvSpPr txBox="1"/>
          <p:nvPr>
            <p:custDataLst>
              <p:tags r:id="rId1"/>
            </p:custDataLst>
          </p:nvPr>
        </p:nvSpPr>
        <p:spPr>
          <a:xfrm>
            <a:off x="755361" y="529551"/>
            <a:ext cx="385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给家长的建议</a:t>
            </a:r>
          </a:p>
        </p:txBody>
      </p:sp>
      <p:sp>
        <p:nvSpPr>
          <p:cNvPr id="35" name="Rectangle 10"/>
          <p:cNvSpPr/>
          <p:nvPr/>
        </p:nvSpPr>
        <p:spPr>
          <a:xfrm rot="5400000">
            <a:off x="7213145" y="1904546"/>
            <a:ext cx="6540500" cy="3048909"/>
          </a:xfrm>
          <a:prstGeom prst="roundRect">
            <a:avLst>
              <a:gd name="adj" fmla="val 246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64" y="1040494"/>
            <a:ext cx="4934552" cy="477701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755361" y="1634071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(一)家长“五要”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922550" y="2591938"/>
            <a:ext cx="5391439" cy="3432706"/>
            <a:chOff x="704561" y="3618098"/>
            <a:chExt cx="5391439" cy="3432706"/>
          </a:xfrm>
        </p:grpSpPr>
        <p:sp>
          <p:nvSpPr>
            <p:cNvPr id="48" name="Diploma Degree"/>
            <p:cNvSpPr txBox="1"/>
            <p:nvPr/>
          </p:nvSpPr>
          <p:spPr>
            <a:xfrm>
              <a:off x="1595466" y="3709118"/>
              <a:ext cx="3305810" cy="358140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25400" tIns="25400" rIns="25400" bIns="25400" anchor="ctr">
              <a:spAutoFit/>
            </a:bodyPr>
            <a:lstStyle>
              <a:lvl1pPr algn="l">
                <a:defRPr sz="2700" b="0">
                  <a:latin typeface="Roboto Slab Bold"/>
                  <a:ea typeface="Roboto Slab Bold"/>
                  <a:cs typeface="Roboto Slab Bold"/>
                  <a:sym typeface="Roboto Slab Bold"/>
                </a:defRPr>
              </a:lvl1pPr>
            </a:lstStyle>
            <a:p>
              <a:pPr algn="ctr"/>
              <a:r>
                <a:rPr lang="zh-CN" altLang="en-US" sz="2000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lin ang="2700000" scaled="1"/>
                    <a:tileRect/>
                  </a:gradFill>
                  <a:effectLst>
                    <a:outerShdw blurRad="63500" sx="102000" sy="102000" algn="ctr" rotWithShape="0">
                      <a:schemeClr val="bg1">
                        <a:alpha val="20000"/>
                      </a:schemeClr>
                    </a:outerShdw>
                  </a:effectLst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要加强自我学习与自我照顾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1531736" y="4052334"/>
              <a:ext cx="4564264" cy="2998470"/>
            </a:xfrm>
            <a:prstGeom prst="rect">
              <a:avLst/>
            </a:prstGeom>
          </p:spPr>
          <p:txBody>
            <a:bodyPr wrap="square" lIns="91433" tIns="45716" rIns="91433" bIns="45716">
              <a:spAutoFit/>
            </a:bodyPr>
            <a:lstStyle/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（1）要学习了解孩子的认知特点和身心发展特点，父母的老经验在飞速发展的现时代会有很多的不适用，也会遇到很多的新问题。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（2）要不断反思自己的教养方式和教育行为，保持科学调整的弹性，寻找更加适合自己独特的“这个孩子”的教养方式。</a:t>
              </a:r>
            </a:p>
            <a:p>
              <a:pPr lvl="0" defTabSz="1217930">
                <a:lnSpc>
                  <a:spcPct val="150000"/>
                </a:lnSpc>
                <a:defRPr/>
              </a:pPr>
              <a:r>
                <a: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思源黑体" panose="020B0500000000000000" pitchFamily="34" charset="-122"/>
                </a:rPr>
                <a:t>（3）要做好自我的照顾，要应对好来自工作生活等压力，努力保持稳定的情绪和阳光心态，这是对孩子最有影响的教育。</a:t>
              </a:r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028" y="3618098"/>
              <a:ext cx="698774" cy="540176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704561" y="3635054"/>
              <a:ext cx="89079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64号-萌趣软糖体" panose="00000500000000000000" pitchFamily="2" charset="-122"/>
                  <a:ea typeface="字魂64号-萌趣软糖体" panose="00000500000000000000" pitchFamily="2" charset="-122"/>
                  <a:sym typeface="思源黑体" panose="020B0500000000000000" pitchFamily="34" charset="-122"/>
                </a:rPr>
                <a:t>05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endParaRPr>
            </a:p>
          </p:txBody>
        </p:sp>
      </p:grpSp>
      <p:cxnSp>
        <p:nvCxnSpPr>
          <p:cNvPr id="69" name="直接连接符 68"/>
          <p:cNvCxnSpPr/>
          <p:nvPr/>
        </p:nvCxnSpPr>
        <p:spPr>
          <a:xfrm flipH="1">
            <a:off x="820447" y="2335201"/>
            <a:ext cx="5330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081">
            <a:off x="288286" y="145320"/>
            <a:ext cx="1044714" cy="1044713"/>
          </a:xfrm>
          <a:prstGeom prst="rect">
            <a:avLst/>
          </a:prstGeom>
        </p:spPr>
      </p:pic>
      <p:sp>
        <p:nvSpPr>
          <p:cNvPr id="3" name="PA-文本框 25"/>
          <p:cNvSpPr txBox="1"/>
          <p:nvPr>
            <p:custDataLst>
              <p:tags r:id="rId1"/>
            </p:custDataLst>
          </p:nvPr>
        </p:nvSpPr>
        <p:spPr>
          <a:xfrm>
            <a:off x="755361" y="529551"/>
            <a:ext cx="385884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给家长的建议</a:t>
            </a:r>
          </a:p>
        </p:txBody>
      </p:sp>
      <p:sp>
        <p:nvSpPr>
          <p:cNvPr id="35" name="Rectangle 10"/>
          <p:cNvSpPr/>
          <p:nvPr/>
        </p:nvSpPr>
        <p:spPr>
          <a:xfrm rot="5400000">
            <a:off x="7213145" y="1904546"/>
            <a:ext cx="6540500" cy="3048909"/>
          </a:xfrm>
          <a:prstGeom prst="roundRect">
            <a:avLst>
              <a:gd name="adj" fmla="val 2461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24" y="362314"/>
            <a:ext cx="4934552" cy="477701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755361" y="1463256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字魂64号-萌趣软糖体" panose="00000500000000000000" pitchFamily="2" charset="-122"/>
                <a:ea typeface="字魂64号-萌趣软糖体" panose="00000500000000000000" pitchFamily="2" charset="-122"/>
                <a:sym typeface="思源黑体" panose="020B0500000000000000" pitchFamily="34" charset="-122"/>
              </a:rPr>
              <a:t>(二)家长“五不要”</a:t>
            </a:r>
          </a:p>
        </p:txBody>
      </p:sp>
      <p:sp>
        <p:nvSpPr>
          <p:cNvPr id="49" name="矩形 48"/>
          <p:cNvSpPr/>
          <p:nvPr/>
        </p:nvSpPr>
        <p:spPr>
          <a:xfrm>
            <a:off x="820420" y="2296160"/>
            <a:ext cx="6252845" cy="4291330"/>
          </a:xfrm>
          <a:prstGeom prst="rect">
            <a:avLst/>
          </a:prstGeom>
        </p:spPr>
        <p:txBody>
          <a:bodyPr wrap="square" lIns="91433" tIns="45716" rIns="91433" bIns="45716">
            <a:spAutoFit/>
          </a:bodyPr>
          <a:lstStyle/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1.不要不顾孩子的实际，忽略孩子的兴趣及意愿，给孩子强行报超出孩子负荷的各类兴趣班或补习班，不仅效果不佳，也会磨去孩子对学习的兴趣。</a:t>
            </a:r>
          </a:p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2.不要当着孩子的面，发生家庭冲突或者处理家庭矛盾，尽力保持家庭的稳定的情绪环境，给孩子以安全感。</a:t>
            </a:r>
          </a:p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3.不要拿自己孩子的短处与其他孩子长处比较，这样可能会伤害孩子的自尊，也在这种不当的比较中，我们的孩子更不接纳自己。</a:t>
            </a:r>
          </a:p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4.不要暴力沟通，尤其是遇到孩子有焦虑、过激情绪、抑郁等行为时，不要过多批评孩子这类情绪问题，甚至打骂孩子（一些有抑郁情绪的孩子会呈现发脾气等现象，其实他们需要的是被关注、被安抚、被接纳、被理解）。</a:t>
            </a:r>
          </a:p>
          <a:p>
            <a:pPr lvl="0" defTabSz="1217930">
              <a:lnSpc>
                <a:spcPct val="150000"/>
              </a:lnSpc>
              <a:defRPr/>
            </a:pPr>
            <a:r>
              <a: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思源黑体" panose="020B0500000000000000" pitchFamily="34" charset="-122"/>
              </a:rPr>
              <a:t>5.不要轻视孩子直接和间接的消极言语，当发现孩子睡眠、饮食、行为等方面的有反常表现时，不要进一步刺激孩子。千万不要说“随便你，你不在我们反而轻松”、“我猜你不敢做的”等，而是要引起高度重视，积极关注，必要时寻求专业帮助。</a:t>
            </a:r>
          </a:p>
        </p:txBody>
      </p:sp>
      <p:cxnSp>
        <p:nvCxnSpPr>
          <p:cNvPr id="69" name="直接连接符 68"/>
          <p:cNvCxnSpPr/>
          <p:nvPr/>
        </p:nvCxnSpPr>
        <p:spPr>
          <a:xfrm flipH="1">
            <a:off x="820447" y="2113586"/>
            <a:ext cx="5330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heme/theme1.xml><?xml version="1.0" encoding="utf-8"?>
<a:theme xmlns:a="http://schemas.openxmlformats.org/drawingml/2006/main" name="Office 主题​​">
  <a:themeElements>
    <a:clrScheme name="温暖风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A94D"/>
      </a:accent1>
      <a:accent2>
        <a:srgbClr val="DC522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温暖风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DA94D"/>
      </a:accent1>
      <a:accent2>
        <a:srgbClr val="DC522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宽屏</PresentationFormat>
  <Paragraphs>64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Roboto Slab Bold</vt:lpstr>
      <vt:lpstr>等线</vt:lpstr>
      <vt:lpstr>思源黑体</vt:lpstr>
      <vt:lpstr>思源黑体 CN Light</vt:lpstr>
      <vt:lpstr>字魂64号-萌趣软糖体</vt:lpstr>
      <vt:lpstr>Arial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zy</cp:lastModifiedBy>
  <cp:revision>19</cp:revision>
  <dcterms:created xsi:type="dcterms:W3CDTF">2020-03-17T09:12:00Z</dcterms:created>
  <dcterms:modified xsi:type="dcterms:W3CDTF">2020-08-20T04:47:59Z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